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</p:sldMasterIdLst>
  <p:sldIdLst>
    <p:sldId id="261" r:id="rId3"/>
    <p:sldId id="257" r:id="rId4"/>
    <p:sldId id="267" r:id="rId5"/>
    <p:sldId id="268" r:id="rId6"/>
    <p:sldId id="269" r:id="rId7"/>
    <p:sldId id="270" r:id="rId8"/>
    <p:sldId id="265" r:id="rId9"/>
    <p:sldId id="263" r:id="rId10"/>
    <p:sldId id="271" r:id="rId11"/>
    <p:sldId id="272" r:id="rId12"/>
    <p:sldId id="273" r:id="rId13"/>
    <p:sldId id="262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8453B"/>
    <a:srgbClr val="0C533A"/>
    <a:srgbClr val="06433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70"/>
    <p:restoredTop sz="94733"/>
  </p:normalViewPr>
  <p:slideViewPr>
    <p:cSldViewPr snapToGrid="0" snapToObjects="1" showGuides="1">
      <p:cViewPr varScale="1">
        <p:scale>
          <a:sx n="136" d="100"/>
          <a:sy n="136" d="100"/>
        </p:scale>
        <p:origin x="208" y="9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84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2317377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2761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631"/>
            <a:ext cx="7772400" cy="9764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ln>
                  <a:noFill/>
                </a:ln>
                <a:solidFill>
                  <a:srgbClr val="18453B"/>
                </a:solidFill>
                <a:latin typeface="+mn-lt"/>
                <a:cs typeface="Gotham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79675"/>
            <a:ext cx="7772400" cy="15767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Michigan State University logo">
            <a:extLst>
              <a:ext uri="{FF2B5EF4-FFF2-40B4-BE49-F238E27FC236}">
                <a16:creationId xmlns:a16="http://schemas.microsoft.com/office/drawing/2014/main" id="{A54D84F8-7269-C444-850E-B6932D973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377"/>
            <a:ext cx="8229600" cy="3601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0228"/>
            <a:ext cx="8229600" cy="3049871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rgbClr val="18453B"/>
              </a:buClr>
              <a:buFont typeface="Arial"/>
              <a:buChar char="•"/>
              <a:defRPr sz="2100" b="0" i="0">
                <a:solidFill>
                  <a:srgbClr val="595959"/>
                </a:solidFill>
                <a:latin typeface="Arial"/>
                <a:cs typeface="Arial"/>
              </a:defRPr>
            </a:lvl1pPr>
            <a:lvl2pPr marL="557213" indent="-214313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0060A257-52AF-094B-980E-DAECC167E7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366"/>
            <a:ext cx="8229600" cy="656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 baseline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751"/>
            <a:ext cx="3950704" cy="3222512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600075" indent="-257175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1544751"/>
            <a:ext cx="3950704" cy="3222512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600075" indent="-257175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ichigan State University logo">
            <a:extLst>
              <a:ext uri="{FF2B5EF4-FFF2-40B4-BE49-F238E27FC236}">
                <a16:creationId xmlns:a16="http://schemas.microsoft.com/office/drawing/2014/main" id="{2D258EC8-A789-B74A-BFAE-935D3404FD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405"/>
            <a:ext cx="8229600" cy="61629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0759"/>
            <a:ext cx="8229600" cy="3018124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141B5630-B7FB-8C44-AD54-B69FA31DF6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6319"/>
            <a:ext cx="8229600" cy="5438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1" i="0">
                <a:solidFill>
                  <a:srgbClr val="18453B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6179"/>
            <a:ext cx="8229600" cy="3314700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342900" indent="13716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Michigan State University logo">
            <a:extLst>
              <a:ext uri="{FF2B5EF4-FFF2-40B4-BE49-F238E27FC236}">
                <a16:creationId xmlns:a16="http://schemas.microsoft.com/office/drawing/2014/main" id="{33DFE41A-7460-1944-9A9F-6E57FFC606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631" y="1173540"/>
            <a:ext cx="4607169" cy="9764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9630" y="2150013"/>
            <a:ext cx="4607170" cy="229889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D803B8FA-BCB0-5D4D-9E0C-8594CF5A2264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tan helmet with text that reads Spartans Will">
            <a:extLst>
              <a:ext uri="{FF2B5EF4-FFF2-40B4-BE49-F238E27FC236}">
                <a16:creationId xmlns:a16="http://schemas.microsoft.com/office/drawing/2014/main" id="{0AD21EE0-D137-7C4C-BD74-D7A13146B1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86739"/>
            <a:ext cx="3423018" cy="13929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9" r:id="rId2"/>
    <p:sldLayoutId id="2147483705" r:id="rId3"/>
    <p:sldLayoutId id="2147483706" r:id="rId4"/>
    <p:sldLayoutId id="2147483707" r:id="rId5"/>
    <p:sldLayoutId id="2147483708" r:id="rId6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algn="ctr" defTabSz="342900" rtl="0" eaLnBrk="1" fontAlgn="base" hangingPunct="1">
        <a:spcBef>
          <a:spcPct val="20000"/>
        </a:spcBef>
        <a:spcAft>
          <a:spcPct val="0"/>
        </a:spcAft>
        <a:defRPr sz="3000" b="1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FB44CCF9-D185-2447-94DE-2F097F7C2422}" type="datetime1">
              <a:rPr lang="en-US"/>
              <a:pPr>
                <a:defRPr/>
              </a:pPr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n>
                  <a:noFill/>
                </a:ln>
                <a:solidFill>
                  <a:schemeClr val="tx1"/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8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242-3286-414A-8E6B-C9A85568E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698" y="1661776"/>
            <a:ext cx="6010102" cy="976474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A Good Soldier Or Random Exposure?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76271-14D8-D348-ADF0-E934324DF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630" y="2150013"/>
            <a:ext cx="4607170" cy="28708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Optima" panose="02000503060000020004" pitchFamily="2" charset="0"/>
              </a:rPr>
              <a:t>A Stochastic, Accumulating Mechanism To Explain Frequent Citizenship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Dissertation Defense</a:t>
            </a:r>
          </a:p>
          <a:p>
            <a:r>
              <a:rPr lang="en-US" dirty="0">
                <a:latin typeface="Optima" panose="02000503060000020004" pitchFamily="2" charset="0"/>
              </a:rPr>
              <a:t>Christopher R. </a:t>
            </a:r>
            <a:r>
              <a:rPr lang="en-US" dirty="0" err="1">
                <a:latin typeface="Optima" panose="02000503060000020004" pitchFamily="2" charset="0"/>
              </a:rPr>
              <a:t>Dishop</a:t>
            </a:r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4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Attribution Error &amp; Manager Perceptions</a:t>
            </a:r>
          </a:p>
        </p:txBody>
      </p:sp>
    </p:spTree>
    <p:extLst>
      <p:ext uri="{BB962C8B-B14F-4D97-AF65-F5344CB8AC3E}">
        <p14:creationId xmlns:p14="http://schemas.microsoft.com/office/powerpoint/2010/main" val="337013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Opportunities Language</a:t>
            </a:r>
          </a:p>
        </p:txBody>
      </p:sp>
    </p:spTree>
    <p:extLst>
      <p:ext uri="{BB962C8B-B14F-4D97-AF65-F5344CB8AC3E}">
        <p14:creationId xmlns:p14="http://schemas.microsoft.com/office/powerpoint/2010/main" val="187398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2BB2-AEA3-5F4D-B32A-9215B148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some issues</a:t>
            </a:r>
          </a:p>
          <a:p>
            <a:r>
              <a:rPr lang="en-US" dirty="0"/>
              <a:t>I don’t clarify until page 18</a:t>
            </a:r>
          </a:p>
          <a:p>
            <a:r>
              <a:rPr lang="en-US" dirty="0"/>
              <a:t>Still in title</a:t>
            </a:r>
          </a:p>
          <a:p>
            <a:r>
              <a:rPr lang="en-US" dirty="0"/>
              <a:t>Last reason “is most important.” Say it again in methods. Say it again in Discussion.</a:t>
            </a:r>
          </a:p>
          <a:p>
            <a:r>
              <a:rPr lang="en-US" dirty="0"/>
              <a:t>I could focus on sustained lead. If you have sustained lead…this is what happens…</a:t>
            </a:r>
          </a:p>
          <a:p>
            <a:endParaRPr lang="en-US" dirty="0"/>
          </a:p>
          <a:p>
            <a:r>
              <a:rPr lang="en-US" dirty="0"/>
              <a:t>Why do I like random? Priority in longitudinal analysis. How many other students know about the arcsine law?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4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</p:spTree>
    <p:extLst>
      <p:ext uri="{BB962C8B-B14F-4D97-AF65-F5344CB8AC3E}">
        <p14:creationId xmlns:p14="http://schemas.microsoft.com/office/powerpoint/2010/main" val="333950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AEE129F-2951-CA47-B3C8-BA37A7AC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36" y="1704377"/>
            <a:ext cx="5124727" cy="21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4BED-6683-6642-8D47-7569ACC926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7" y="1400523"/>
            <a:ext cx="4358225" cy="3068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C51C1-6A36-A946-9D52-CACB3A828A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6"/>
          <a:stretch/>
        </p:blipFill>
        <p:spPr>
          <a:xfrm>
            <a:off x="6516914" y="1400523"/>
            <a:ext cx="234198" cy="30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4BED-6683-6642-8D47-7569ACC92626}"/>
              </a:ext>
            </a:extLst>
          </p:cNvPr>
          <p:cNvPicPr/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7" y="1400523"/>
            <a:ext cx="4358225" cy="3068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C51C1-6A36-A946-9D52-CACB3A828A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6" t="5880"/>
          <a:stretch/>
        </p:blipFill>
        <p:spPr>
          <a:xfrm>
            <a:off x="6520440" y="1580971"/>
            <a:ext cx="230671" cy="2888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1217B9-B633-754A-A2BA-0EFBF11745BB}"/>
              </a:ext>
            </a:extLst>
          </p:cNvPr>
          <p:cNvCxnSpPr/>
          <p:nvPr/>
        </p:nvCxnSpPr>
        <p:spPr>
          <a:xfrm flipH="1">
            <a:off x="6843486" y="2286000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27FE5-0A6D-8D46-BEB5-E95F93F6ED91}"/>
              </a:ext>
            </a:extLst>
          </p:cNvPr>
          <p:cNvCxnSpPr/>
          <p:nvPr/>
        </p:nvCxnSpPr>
        <p:spPr>
          <a:xfrm flipH="1">
            <a:off x="6843486" y="3512457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6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Random Requests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8715D4-DC80-3040-83F9-144A508E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77" y="1812034"/>
            <a:ext cx="1135981" cy="1517183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2C811-BB1C-994A-B213-6EB4CA0E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09" y="1812034"/>
            <a:ext cx="1156381" cy="151943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8859B76-A53F-404D-8EEF-6FC60950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842" y="1812034"/>
            <a:ext cx="1135981" cy="15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Social Capital &amp; Sustained Lead</a:t>
            </a:r>
          </a:p>
        </p:txBody>
      </p:sp>
    </p:spTree>
    <p:extLst>
      <p:ext uri="{BB962C8B-B14F-4D97-AF65-F5344CB8AC3E}">
        <p14:creationId xmlns:p14="http://schemas.microsoft.com/office/powerpoint/2010/main" val="159701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Situation x Person</a:t>
            </a:r>
          </a:p>
        </p:txBody>
      </p:sp>
    </p:spTree>
    <p:extLst>
      <p:ext uri="{BB962C8B-B14F-4D97-AF65-F5344CB8AC3E}">
        <p14:creationId xmlns:p14="http://schemas.microsoft.com/office/powerpoint/2010/main" val="419025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CB75-EB67-D642-8E63-3D71E72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Optima" panose="02000503060000020004" pitchFamily="2" charset="0"/>
              </a:rPr>
              <a:t>Situation x Person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6F1B5BF-D410-8E42-8E07-2D7C9BE5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" y="2358181"/>
            <a:ext cx="2166359" cy="278531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D3D6C4D-FA11-444D-835C-EB8B3FAD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25" y="2782266"/>
            <a:ext cx="1968485" cy="1717705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D2F0C18-C57D-BD4D-8FAD-57C61BC2F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11" y="2413477"/>
            <a:ext cx="1760963" cy="245528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BF9F23D1-E3D1-B640-9564-8C3962E98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90" y="2703955"/>
            <a:ext cx="2032870" cy="17001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B093D5-A6F9-D648-87B0-6DF8E573A656}"/>
              </a:ext>
            </a:extLst>
          </p:cNvPr>
          <p:cNvCxnSpPr>
            <a:cxnSpLocks/>
          </p:cNvCxnSpPr>
          <p:nvPr/>
        </p:nvCxnSpPr>
        <p:spPr>
          <a:xfrm>
            <a:off x="1105283" y="2015439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6CEEBC-0E14-C54E-960A-16F8F2B35B8A}"/>
              </a:ext>
            </a:extLst>
          </p:cNvPr>
          <p:cNvCxnSpPr>
            <a:cxnSpLocks/>
          </p:cNvCxnSpPr>
          <p:nvPr/>
        </p:nvCxnSpPr>
        <p:spPr>
          <a:xfrm>
            <a:off x="3405725" y="2047285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43C82F-CE6B-8A4F-A614-7805B29FF651}"/>
              </a:ext>
            </a:extLst>
          </p:cNvPr>
          <p:cNvCxnSpPr>
            <a:cxnSpLocks/>
          </p:cNvCxnSpPr>
          <p:nvPr/>
        </p:nvCxnSpPr>
        <p:spPr>
          <a:xfrm>
            <a:off x="5739926" y="2015439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7C327F-4420-EF4F-9DCC-D4D3A7960362}"/>
              </a:ext>
            </a:extLst>
          </p:cNvPr>
          <p:cNvCxnSpPr>
            <a:cxnSpLocks/>
          </p:cNvCxnSpPr>
          <p:nvPr/>
        </p:nvCxnSpPr>
        <p:spPr>
          <a:xfrm>
            <a:off x="7970667" y="2047285"/>
            <a:ext cx="0" cy="34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0110B346-978C-E249-B8E0-7CAF13E074A5}"/>
              </a:ext>
            </a:extLst>
          </p:cNvPr>
          <p:cNvSpPr txBox="1">
            <a:spLocks/>
          </p:cNvSpPr>
          <p:nvPr/>
        </p:nvSpPr>
        <p:spPr>
          <a:xfrm>
            <a:off x="548294" y="1687110"/>
            <a:ext cx="1253381" cy="36017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Abstract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EC587E-62F2-6D4D-9FA8-88A76997ED05}"/>
              </a:ext>
            </a:extLst>
          </p:cNvPr>
          <p:cNvSpPr txBox="1">
            <a:spLocks/>
          </p:cNvSpPr>
          <p:nvPr/>
        </p:nvSpPr>
        <p:spPr>
          <a:xfrm>
            <a:off x="2779497" y="1748005"/>
            <a:ext cx="1253381" cy="360175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3</a:t>
            </a:r>
            <a:r>
              <a:rPr lang="en-US" b="0" baseline="30000" dirty="0">
                <a:solidFill>
                  <a:schemeClr val="tx1"/>
                </a:solidFill>
                <a:latin typeface="Optima" panose="02000503060000020004" pitchFamily="2" charset="0"/>
              </a:rPr>
              <a:t>rd</a:t>
            </a:r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 Paragraph Intro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C630C05-7B5B-9C4D-AF33-CCF36B0EE694}"/>
              </a:ext>
            </a:extLst>
          </p:cNvPr>
          <p:cNvSpPr txBox="1">
            <a:spLocks/>
          </p:cNvSpPr>
          <p:nvPr/>
        </p:nvSpPr>
        <p:spPr>
          <a:xfrm>
            <a:off x="5113237" y="1687109"/>
            <a:ext cx="1253381" cy="36017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Theory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A315704-44C6-7E45-9D69-14559121B620}"/>
              </a:ext>
            </a:extLst>
          </p:cNvPr>
          <p:cNvSpPr txBox="1">
            <a:spLocks/>
          </p:cNvSpPr>
          <p:nvPr/>
        </p:nvSpPr>
        <p:spPr>
          <a:xfrm>
            <a:off x="7342325" y="1687109"/>
            <a:ext cx="1253381" cy="360175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2700" b="1" i="0" kern="1200" baseline="0">
                <a:solidFill>
                  <a:srgbClr val="18453B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9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8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7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600" algn="ctr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  <a:latin typeface="Optima" panose="02000503060000020004" pitchFamily="2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94853824"/>
      </p:ext>
    </p:extLst>
  </p:cSld>
  <p:clrMapOvr>
    <a:masterClrMapping/>
  </p:clrMapOvr>
</p:sld>
</file>

<file path=ppt/theme/theme1.xml><?xml version="1.0" encoding="utf-8"?>
<a:theme xmlns:a="http://schemas.openxmlformats.org/drawingml/2006/main" name="MSU Wordmark design">
  <a:themeElements>
    <a:clrScheme name="Custom 3">
      <a:dk1>
        <a:sysClr val="windowText" lastClr="000000"/>
      </a:dk1>
      <a:lt1>
        <a:sysClr val="window" lastClr="FFFFFF"/>
      </a:lt1>
      <a:dk2>
        <a:srgbClr val="18453B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137943F-5870-9643-B657-B51075C7D20D}" vid="{8E8A6DC1-F0C0-0248-BF1D-4ED6BE873D9F}"/>
    </a:ext>
  </a:extLst>
</a:theme>
</file>

<file path=ppt/theme/theme2.xml><?xml version="1.0" encoding="utf-8"?>
<a:theme xmlns:a="http://schemas.openxmlformats.org/drawingml/2006/main" name="MSU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-Point-Wordmark" id="{B922F58C-BBA5-F347-BA1F-BCD32A6C98C3}" vid="{F2D4553F-1312-E44A-AB7C-D98185B3D3A1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8453B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MSU Wordmark design</Template>
  <TotalTime>134</TotalTime>
  <Words>128</Words>
  <Application>Microsoft Macintosh PowerPoint</Application>
  <PresentationFormat>On-screen Show (16:9)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Gotham Book</vt:lpstr>
      <vt:lpstr>Gotham-Bold</vt:lpstr>
      <vt:lpstr>Optima</vt:lpstr>
      <vt:lpstr>Wingdings</vt:lpstr>
      <vt:lpstr>MSU Wordmark design</vt:lpstr>
      <vt:lpstr>MSU Template 1</vt:lpstr>
      <vt:lpstr>A Good Soldier Or Random Exposure?</vt:lpstr>
      <vt:lpstr>Random Requests</vt:lpstr>
      <vt:lpstr>Random Requests</vt:lpstr>
      <vt:lpstr>Random Requests</vt:lpstr>
      <vt:lpstr>Random Requests</vt:lpstr>
      <vt:lpstr>Random Requests</vt:lpstr>
      <vt:lpstr>Social Capital &amp; Sustained Lead</vt:lpstr>
      <vt:lpstr>Situation x Person</vt:lpstr>
      <vt:lpstr>Situation x Person</vt:lpstr>
      <vt:lpstr>Attribution Error &amp; Manager Perceptions</vt:lpstr>
      <vt:lpstr>Opportunities Language</vt:lpstr>
      <vt:lpstr>Random 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Davies</dc:creator>
  <cp:lastModifiedBy>Christopher Dishop</cp:lastModifiedBy>
  <cp:revision>11</cp:revision>
  <cp:lastPrinted>2010-09-08T13:46:11Z</cp:lastPrinted>
  <dcterms:created xsi:type="dcterms:W3CDTF">2019-05-04T17:32:58Z</dcterms:created>
  <dcterms:modified xsi:type="dcterms:W3CDTF">2020-10-23T23:25:20Z</dcterms:modified>
</cp:coreProperties>
</file>